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sldIdLst>
    <p:sldId id="256" r:id="rId2"/>
    <p:sldId id="266" r:id="rId3"/>
    <p:sldId id="267" r:id="rId4"/>
    <p:sldId id="269" r:id="rId5"/>
    <p:sldId id="275" r:id="rId6"/>
    <p:sldId id="271" r:id="rId7"/>
    <p:sldId id="27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0" autoAdjust="0"/>
    <p:restoredTop sz="94660"/>
  </p:normalViewPr>
  <p:slideViewPr>
    <p:cSldViewPr snapToGrid="0">
      <p:cViewPr varScale="1">
        <p:scale>
          <a:sx n="64" d="100"/>
          <a:sy n="64" d="100"/>
        </p:scale>
        <p:origin x="72" y="9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12/4/2020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5622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12/4/2020</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292533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12/4/2020</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34447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12/4/2020</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346711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12/4/2020</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837060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12/4/2020</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840614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12/4/2020</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973194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12/4/2020</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918785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12/4/2020</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216879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12/4/2020</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957866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12/4/2020</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226979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12/4/2020</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3603950349"/>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18" r:id="rId6"/>
    <p:sldLayoutId id="2147483714" r:id="rId7"/>
    <p:sldLayoutId id="2147483715" r:id="rId8"/>
    <p:sldLayoutId id="2147483716" r:id="rId9"/>
    <p:sldLayoutId id="2147483717"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hyperlink" Target="https://1drv.ms/p/s!AmXKqAwyCrbxiOsIhDeiv77NyQdoiA?e=5QdApB" TargetMode="External"/><Relationship Id="rId2" Type="http://schemas.openxmlformats.org/officeDocument/2006/relationships/hyperlink" Target="https://github.com/bill-orange/Garage-Rangfinder" TargetMode="External"/><Relationship Id="rId1" Type="http://schemas.openxmlformats.org/officeDocument/2006/relationships/slideLayout" Target="../slideLayouts/slideLayout2.xml"/><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A6AF08A-DC00-43EF-8925-2972EA377A5D}"/>
              </a:ext>
            </a:extLst>
          </p:cNvPr>
          <p:cNvPicPr>
            <a:picLocks noChangeAspect="1"/>
          </p:cNvPicPr>
          <p:nvPr/>
        </p:nvPicPr>
        <p:blipFill rotWithShape="1">
          <a:blip r:embed="rId2"/>
          <a:srcRect t="15730"/>
          <a:stretch/>
        </p:blipFill>
        <p:spPr>
          <a:xfrm>
            <a:off x="20" y="10"/>
            <a:ext cx="12191981" cy="6857990"/>
          </a:xfrm>
          <a:prstGeom prst="rect">
            <a:avLst/>
          </a:prstGeom>
        </p:spPr>
      </p:pic>
      <p:sp>
        <p:nvSpPr>
          <p:cNvPr id="11" name="Rectangle 10">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D57B9A0-57BA-49EB-9027-4D7E4C3B5984}"/>
              </a:ext>
            </a:extLst>
          </p:cNvPr>
          <p:cNvSpPr>
            <a:spLocks noGrp="1"/>
          </p:cNvSpPr>
          <p:nvPr>
            <p:ph type="ctrTitle"/>
          </p:nvPr>
        </p:nvSpPr>
        <p:spPr>
          <a:xfrm>
            <a:off x="404553" y="3091928"/>
            <a:ext cx="9078562" cy="2387600"/>
          </a:xfrm>
        </p:spPr>
        <p:txBody>
          <a:bodyPr>
            <a:normAutofit/>
          </a:bodyPr>
          <a:lstStyle/>
          <a:p>
            <a:r>
              <a:rPr lang="en-US" sz="6600" dirty="0"/>
              <a:t>TAG 12/09/2020</a:t>
            </a:r>
          </a:p>
        </p:txBody>
      </p:sp>
      <p:sp>
        <p:nvSpPr>
          <p:cNvPr id="13" name="Rectangle: Rounded Corners 12">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CEB75AF6-A063-4E1D-A1AE-FADA883A2D08}"/>
              </a:ext>
            </a:extLst>
          </p:cNvPr>
          <p:cNvSpPr>
            <a:spLocks noGrp="1"/>
          </p:cNvSpPr>
          <p:nvPr>
            <p:ph type="subTitle" idx="1"/>
          </p:nvPr>
        </p:nvSpPr>
        <p:spPr>
          <a:xfrm>
            <a:off x="404553" y="5624945"/>
            <a:ext cx="9078562" cy="592975"/>
          </a:xfrm>
        </p:spPr>
        <p:txBody>
          <a:bodyPr anchor="ctr">
            <a:normAutofit fontScale="25000" lnSpcReduction="20000"/>
          </a:bodyPr>
          <a:lstStyle/>
          <a:p>
            <a:endParaRPr lang="en-US" dirty="0"/>
          </a:p>
          <a:p>
            <a:r>
              <a:rPr lang="en-US" sz="19200" dirty="0"/>
              <a:t>Garage Car Parking Aid</a:t>
            </a:r>
          </a:p>
        </p:txBody>
      </p:sp>
    </p:spTree>
    <p:extLst>
      <p:ext uri="{BB962C8B-B14F-4D97-AF65-F5344CB8AC3E}">
        <p14:creationId xmlns:p14="http://schemas.microsoft.com/office/powerpoint/2010/main" val="3005512868"/>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9">
            <a:extLst>
              <a:ext uri="{FF2B5EF4-FFF2-40B4-BE49-F238E27FC236}">
                <a16:creationId xmlns:a16="http://schemas.microsoft.com/office/drawing/2014/main" id="{2C9A9DA9-7DC8-488B-A882-123947B0F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1">
            <a:extLst>
              <a:ext uri="{FF2B5EF4-FFF2-40B4-BE49-F238E27FC236}">
                <a16:creationId xmlns:a16="http://schemas.microsoft.com/office/drawing/2014/main" id="{57F6BDD4-E066-4008-8011-6CC31AEB4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5" y="633619"/>
            <a:ext cx="6838569" cy="5495925"/>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C1B32D8-4E5E-4B74-A5B2-9E626BD26A65}"/>
              </a:ext>
            </a:extLst>
          </p:cNvPr>
          <p:cNvSpPr>
            <a:spLocks noGrp="1"/>
          </p:cNvSpPr>
          <p:nvPr>
            <p:ph type="title"/>
          </p:nvPr>
        </p:nvSpPr>
        <p:spPr>
          <a:xfrm>
            <a:off x="805177" y="404493"/>
            <a:ext cx="5991244" cy="1106424"/>
          </a:xfrm>
        </p:spPr>
        <p:txBody>
          <a:bodyPr>
            <a:normAutofit fontScale="90000"/>
          </a:bodyPr>
          <a:lstStyle/>
          <a:p>
            <a:r>
              <a:rPr lang="en-US" sz="3200" dirty="0"/>
              <a:t>Pulling the Car in the Garage Just the Right Distance, Mankind's greatest challenge.</a:t>
            </a:r>
          </a:p>
        </p:txBody>
      </p:sp>
      <p:sp>
        <p:nvSpPr>
          <p:cNvPr id="19" name="Rectangle 13">
            <a:extLst>
              <a:ext uri="{FF2B5EF4-FFF2-40B4-BE49-F238E27FC236}">
                <a16:creationId xmlns:a16="http://schemas.microsoft.com/office/drawing/2014/main" id="{2711A8FB-68FC-45FC-B01E-38F809E2D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7" y="1171300"/>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A865FE3-5FC9-4049-87CF-30019C46C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8" y="2093976"/>
            <a:ext cx="5846683"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04A1BCFC-64E0-4984-8E6F-7466E1FF0890}"/>
              </a:ext>
            </a:extLst>
          </p:cNvPr>
          <p:cNvSpPr>
            <a:spLocks noGrp="1"/>
          </p:cNvSpPr>
          <p:nvPr>
            <p:ph idx="1"/>
          </p:nvPr>
        </p:nvSpPr>
        <p:spPr>
          <a:xfrm>
            <a:off x="409575" y="2103120"/>
            <a:ext cx="6425565" cy="4502775"/>
          </a:xfrm>
        </p:spPr>
        <p:txBody>
          <a:bodyPr vert="horz" lIns="91440" tIns="45720" rIns="91440" bIns="45720" rtlCol="0" anchor="t">
            <a:noAutofit/>
          </a:bodyPr>
          <a:lstStyle/>
          <a:p>
            <a:r>
              <a:rPr lang="en-US" sz="2200" dirty="0"/>
              <a:t>Since the end of the hood on my Mazda5 can not be seen by the driver, pulling the car in enough to clear the garage door but still provide a wide passage to the laundry area can be difficult.</a:t>
            </a:r>
          </a:p>
          <a:p>
            <a:r>
              <a:rPr lang="en-US" sz="2200" dirty="0"/>
              <a:t>A generation ago, people hung a tennis ball from the roof of the garage to solve this problem.</a:t>
            </a:r>
          </a:p>
          <a:p>
            <a:r>
              <a:rPr lang="en-US" sz="2200" dirty="0"/>
              <a:t>This minor problem offers a chance to play with an inexpensive rangefinder sensor and 3D print some cases and component mounts.</a:t>
            </a:r>
          </a:p>
        </p:txBody>
      </p:sp>
      <p:pic>
        <p:nvPicPr>
          <p:cNvPr id="6" name="Picture 5" descr="A picture containing indoor, person, sitting, room&#10;&#10;Description automatically generated">
            <a:extLst>
              <a:ext uri="{FF2B5EF4-FFF2-40B4-BE49-F238E27FC236}">
                <a16:creationId xmlns:a16="http://schemas.microsoft.com/office/drawing/2014/main" id="{A734604A-4644-433D-967D-3485FBCD72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6291072" y="857250"/>
            <a:ext cx="6858000" cy="5143500"/>
          </a:xfrm>
          <a:prstGeom prst="rect">
            <a:avLst/>
          </a:prstGeom>
        </p:spPr>
      </p:pic>
    </p:spTree>
    <p:extLst>
      <p:ext uri="{BB962C8B-B14F-4D97-AF65-F5344CB8AC3E}">
        <p14:creationId xmlns:p14="http://schemas.microsoft.com/office/powerpoint/2010/main" val="988906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B90EDA9-2517-46EC-B6D4-3918D04786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A1D5D6-DDFA-401B-919C-8164B21903A3}"/>
              </a:ext>
            </a:extLst>
          </p:cNvPr>
          <p:cNvSpPr>
            <a:spLocks noGrp="1"/>
          </p:cNvSpPr>
          <p:nvPr>
            <p:ph type="title"/>
          </p:nvPr>
        </p:nvSpPr>
        <p:spPr>
          <a:xfrm>
            <a:off x="429297" y="913955"/>
            <a:ext cx="6272784" cy="2030730"/>
          </a:xfrm>
        </p:spPr>
        <p:txBody>
          <a:bodyPr anchor="b">
            <a:normAutofit/>
          </a:bodyPr>
          <a:lstStyle/>
          <a:p>
            <a:r>
              <a:rPr lang="en-US" sz="3200" dirty="0"/>
              <a:t>The sensor I used to detect the location of the car was the VL53LOXV2 Infrared Time-of-Flight Sensor</a:t>
            </a:r>
          </a:p>
        </p:txBody>
      </p:sp>
      <p:sp>
        <p:nvSpPr>
          <p:cNvPr id="21" name="Rectangle 20">
            <a:extLst>
              <a:ext uri="{FF2B5EF4-FFF2-40B4-BE49-F238E27FC236}">
                <a16:creationId xmlns:a16="http://schemas.microsoft.com/office/drawing/2014/main" id="{D449B1F2-532C-44C7-8AC7-28EA15EE02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0392" y="36338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EE7D3784-5CF9-4282-9B1C-523957852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792" y="2935541"/>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970EDF4-0773-46B5-9C4A-21DF7E2F1C34}"/>
              </a:ext>
            </a:extLst>
          </p:cNvPr>
          <p:cNvSpPr>
            <a:spLocks noGrp="1"/>
          </p:cNvSpPr>
          <p:nvPr>
            <p:ph idx="1"/>
          </p:nvPr>
        </p:nvSpPr>
        <p:spPr>
          <a:xfrm>
            <a:off x="566928" y="3272509"/>
            <a:ext cx="6272784" cy="3148443"/>
          </a:xfrm>
        </p:spPr>
        <p:txBody>
          <a:bodyPr>
            <a:normAutofit lnSpcReduction="10000"/>
          </a:bodyPr>
          <a:lstStyle/>
          <a:p>
            <a:r>
              <a:rPr lang="en-US" dirty="0"/>
              <a:t>Range 2m with ±10% worst case accuracy</a:t>
            </a:r>
          </a:p>
          <a:p>
            <a:r>
              <a:rPr lang="en-US" dirty="0"/>
              <a:t>Arduino compatible </a:t>
            </a:r>
            <a:r>
              <a:rPr lang="en-US" b="0" i="0" dirty="0">
                <a:solidFill>
                  <a:srgbClr val="333333"/>
                </a:solidFill>
                <a:effectLst/>
              </a:rPr>
              <a:t>I²C Interface</a:t>
            </a:r>
            <a:endParaRPr lang="en-US" dirty="0"/>
          </a:p>
          <a:p>
            <a:r>
              <a:rPr lang="en-US" dirty="0"/>
              <a:t>Mature Arduino libraries are available.</a:t>
            </a:r>
          </a:p>
          <a:p>
            <a:r>
              <a:rPr lang="en-US" dirty="0"/>
              <a:t>Cost $4.00</a:t>
            </a:r>
          </a:p>
          <a:p>
            <a:endParaRPr lang="en-US" sz="1800" dirty="0"/>
          </a:p>
          <a:p>
            <a:endParaRPr lang="en-US" sz="1800" dirty="0"/>
          </a:p>
        </p:txBody>
      </p:sp>
      <p:pic>
        <p:nvPicPr>
          <p:cNvPr id="6" name="Picture 5" descr="A circuit board&#10;&#10;Description automatically generated">
            <a:extLst>
              <a:ext uri="{FF2B5EF4-FFF2-40B4-BE49-F238E27FC236}">
                <a16:creationId xmlns:a16="http://schemas.microsoft.com/office/drawing/2014/main" id="{54D9F4CC-1178-4458-80A4-FCE3C13313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9585" y="586131"/>
            <a:ext cx="5350921" cy="4564910"/>
          </a:xfrm>
          <a:prstGeom prst="rect">
            <a:avLst/>
          </a:prstGeom>
        </p:spPr>
      </p:pic>
    </p:spTree>
    <p:extLst>
      <p:ext uri="{BB962C8B-B14F-4D97-AF65-F5344CB8AC3E}">
        <p14:creationId xmlns:p14="http://schemas.microsoft.com/office/powerpoint/2010/main" val="1468970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E4B2AE1-5941-42C7-9284-1882AD97707E}"/>
              </a:ext>
            </a:extLst>
          </p:cNvPr>
          <p:cNvSpPr>
            <a:spLocks noGrp="1"/>
          </p:cNvSpPr>
          <p:nvPr>
            <p:ph type="title"/>
          </p:nvPr>
        </p:nvSpPr>
        <p:spPr>
          <a:xfrm>
            <a:off x="699135" y="792387"/>
            <a:ext cx="5427950" cy="831799"/>
          </a:xfrm>
        </p:spPr>
        <p:txBody>
          <a:bodyPr anchor="b">
            <a:normAutofit/>
          </a:bodyPr>
          <a:lstStyle/>
          <a:p>
            <a:r>
              <a:rPr lang="en-US" dirty="0"/>
              <a:t>How Does It Work?</a:t>
            </a: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2">
              <a:lumMod val="25000"/>
              <a:lumOff val="75000"/>
            </a:schemeClr>
          </a:solidFill>
          <a:ln w="3175">
            <a:solidFill>
              <a:schemeClr val="tx2">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65CBD4C-BC7F-4166-8E71-C5E21A0F653F}"/>
              </a:ext>
            </a:extLst>
          </p:cNvPr>
          <p:cNvSpPr>
            <a:spLocks noGrp="1"/>
          </p:cNvSpPr>
          <p:nvPr>
            <p:ph idx="1"/>
          </p:nvPr>
        </p:nvSpPr>
        <p:spPr>
          <a:xfrm>
            <a:off x="371094" y="2718053"/>
            <a:ext cx="4835922" cy="3982549"/>
          </a:xfrm>
        </p:spPr>
        <p:txBody>
          <a:bodyPr anchor="t">
            <a:normAutofit/>
          </a:bodyPr>
          <a:lstStyle/>
          <a:p>
            <a:r>
              <a:rPr lang="en-US" sz="2000" dirty="0"/>
              <a:t>When nothing is near the sensor an LED is off.</a:t>
            </a:r>
          </a:p>
          <a:p>
            <a:r>
              <a:rPr lang="en-US" sz="2000" dirty="0"/>
              <a:t>When the distance from the front of the car to the sensor is just right, the LED turns on</a:t>
            </a:r>
          </a:p>
          <a:p>
            <a:r>
              <a:rPr lang="en-US" sz="2000" dirty="0"/>
              <a:t>If the car is too close, the LED blinks,</a:t>
            </a:r>
          </a:p>
          <a:p>
            <a:r>
              <a:rPr lang="en-US" sz="2000" dirty="0"/>
              <a:t>After 12 seconds in any state the LED turns off.  If the sate changes it comes back on again.</a:t>
            </a:r>
          </a:p>
        </p:txBody>
      </p:sp>
      <p:pic>
        <p:nvPicPr>
          <p:cNvPr id="8" name="Picture 7" descr="A picture containing water, table, sitting, computer&#10;&#10;Description automatically generated">
            <a:extLst>
              <a:ext uri="{FF2B5EF4-FFF2-40B4-BE49-F238E27FC236}">
                <a16:creationId xmlns:a16="http://schemas.microsoft.com/office/drawing/2014/main" id="{A5A3C749-D3D9-4F4E-BBFC-1E8E9B6AF9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7893463" y="614077"/>
            <a:ext cx="4912612" cy="3684459"/>
          </a:xfrm>
          <a:prstGeom prst="rect">
            <a:avLst/>
          </a:prstGeom>
        </p:spPr>
      </p:pic>
      <p:pic>
        <p:nvPicPr>
          <p:cNvPr id="11" name="Picture 10" descr="A picture containing indoor, sitting, table, food&#10;&#10;Description automatically generated">
            <a:extLst>
              <a:ext uri="{FF2B5EF4-FFF2-40B4-BE49-F238E27FC236}">
                <a16:creationId xmlns:a16="http://schemas.microsoft.com/office/drawing/2014/main" id="{CCA9F99F-5565-4882-8B4C-C525D21D7D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403731" y="3824314"/>
            <a:ext cx="3162508" cy="2371881"/>
          </a:xfrm>
          <a:prstGeom prst="rect">
            <a:avLst/>
          </a:prstGeom>
        </p:spPr>
      </p:pic>
    </p:spTree>
    <p:extLst>
      <p:ext uri="{BB962C8B-B14F-4D97-AF65-F5344CB8AC3E}">
        <p14:creationId xmlns:p14="http://schemas.microsoft.com/office/powerpoint/2010/main" val="3697663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25541-2736-414F-AE34-10A28167C55E}"/>
              </a:ext>
            </a:extLst>
          </p:cNvPr>
          <p:cNvSpPr>
            <a:spLocks noGrp="1"/>
          </p:cNvSpPr>
          <p:nvPr>
            <p:ph type="title"/>
          </p:nvPr>
        </p:nvSpPr>
        <p:spPr>
          <a:xfrm>
            <a:off x="1115568" y="269823"/>
            <a:ext cx="10168128" cy="809469"/>
          </a:xfrm>
        </p:spPr>
        <p:txBody>
          <a:bodyPr>
            <a:normAutofit/>
          </a:bodyPr>
          <a:lstStyle/>
          <a:p>
            <a:r>
              <a:rPr lang="en-US" dirty="0"/>
              <a:t>Software More Difficult than is Sounds</a:t>
            </a:r>
          </a:p>
        </p:txBody>
      </p:sp>
      <p:sp>
        <p:nvSpPr>
          <p:cNvPr id="3" name="Content Placeholder 2">
            <a:extLst>
              <a:ext uri="{FF2B5EF4-FFF2-40B4-BE49-F238E27FC236}">
                <a16:creationId xmlns:a16="http://schemas.microsoft.com/office/drawing/2014/main" id="{EE6541BD-0D23-4E36-8E35-AD2DC347D7CA}"/>
              </a:ext>
            </a:extLst>
          </p:cNvPr>
          <p:cNvSpPr>
            <a:spLocks noGrp="1"/>
          </p:cNvSpPr>
          <p:nvPr>
            <p:ph idx="1"/>
          </p:nvPr>
        </p:nvSpPr>
        <p:spPr>
          <a:xfrm>
            <a:off x="515962" y="1581912"/>
            <a:ext cx="5580038" cy="4848868"/>
          </a:xfrm>
        </p:spPr>
        <p:txBody>
          <a:bodyPr>
            <a:normAutofit fontScale="92500" lnSpcReduction="10000"/>
          </a:bodyPr>
          <a:lstStyle/>
          <a:p>
            <a:r>
              <a:rPr lang="en-US" dirty="0"/>
              <a:t>The only real challenge in this project was the issue of timing the 12 second shutoff, while timing the blinking of the LED, all while range finding.  Using a simple delay() loop to blink the LED blocks the other functions.  The solution to this problem is to use interrupts to drive each function.  There already exist Arduino libraries for interrupt drive timing.</a:t>
            </a:r>
          </a:p>
        </p:txBody>
      </p:sp>
      <p:pic>
        <p:nvPicPr>
          <p:cNvPr id="5" name="Picture 4" descr="Graphical user interface, text&#10;&#10;Description automatically generated">
            <a:extLst>
              <a:ext uri="{FF2B5EF4-FFF2-40B4-BE49-F238E27FC236}">
                <a16:creationId xmlns:a16="http://schemas.microsoft.com/office/drawing/2014/main" id="{38D804D2-13BC-4512-8CAC-3B610827CA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8930" y="1349115"/>
            <a:ext cx="5335604" cy="5508885"/>
          </a:xfrm>
          <a:prstGeom prst="rect">
            <a:avLst/>
          </a:prstGeom>
        </p:spPr>
      </p:pic>
    </p:spTree>
    <p:extLst>
      <p:ext uri="{BB962C8B-B14F-4D97-AF65-F5344CB8AC3E}">
        <p14:creationId xmlns:p14="http://schemas.microsoft.com/office/powerpoint/2010/main" val="3602885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AA05C59-284A-43D9-AE28-6F5AA1F00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9C8B5E-FFB1-4CAC-B9B2-E839E11C3675}"/>
              </a:ext>
            </a:extLst>
          </p:cNvPr>
          <p:cNvSpPr>
            <a:spLocks noGrp="1"/>
          </p:cNvSpPr>
          <p:nvPr>
            <p:ph type="title"/>
          </p:nvPr>
        </p:nvSpPr>
        <p:spPr>
          <a:xfrm>
            <a:off x="566928" y="751839"/>
            <a:ext cx="6272784" cy="1047158"/>
          </a:xfrm>
        </p:spPr>
        <p:txBody>
          <a:bodyPr anchor="b">
            <a:normAutofit/>
          </a:bodyPr>
          <a:lstStyle/>
          <a:p>
            <a:r>
              <a:rPr lang="en-US" sz="5200"/>
              <a:t>Does It Work?</a:t>
            </a:r>
            <a:endParaRPr lang="en-US" sz="5200" dirty="0"/>
          </a:p>
        </p:txBody>
      </p:sp>
      <p:sp>
        <p:nvSpPr>
          <p:cNvPr id="14" name="Rectangle 13">
            <a:extLst>
              <a:ext uri="{FF2B5EF4-FFF2-40B4-BE49-F238E27FC236}">
                <a16:creationId xmlns:a16="http://schemas.microsoft.com/office/drawing/2014/main" id="{120BB4C9-B781-4AEE-ACAB-8EE849F24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0392" y="36338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975647DA-FC1D-4189-8B97-4EF3C2C0BA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792" y="2935541"/>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963C084-CA7C-4350-A2B8-B4C9D9A2899E}"/>
              </a:ext>
            </a:extLst>
          </p:cNvPr>
          <p:cNvSpPr>
            <a:spLocks noGrp="1"/>
          </p:cNvSpPr>
          <p:nvPr>
            <p:ph idx="1"/>
          </p:nvPr>
        </p:nvSpPr>
        <p:spPr>
          <a:xfrm>
            <a:off x="612648" y="3355848"/>
            <a:ext cx="6272784" cy="2825496"/>
          </a:xfrm>
        </p:spPr>
        <p:txBody>
          <a:bodyPr>
            <a:normAutofit/>
          </a:bodyPr>
          <a:lstStyle/>
          <a:p>
            <a:r>
              <a:rPr lang="en-US" sz="2400"/>
              <a:t>Yes, it worked great! </a:t>
            </a:r>
          </a:p>
          <a:p>
            <a:r>
              <a:rPr lang="en-US" sz="2400"/>
              <a:t>Of course, if cloths on the cloths rack block the sensor then it can not see a thing.</a:t>
            </a:r>
          </a:p>
          <a:p>
            <a:r>
              <a:rPr lang="en-US" sz="2400"/>
              <a:t>Dust in the air or glare can cause it to flicker</a:t>
            </a:r>
            <a:r>
              <a:rPr lang="en-US" sz="1800"/>
              <a:t>.</a:t>
            </a:r>
            <a:endParaRPr lang="en-US" sz="1800" dirty="0"/>
          </a:p>
        </p:txBody>
      </p:sp>
      <p:pic>
        <p:nvPicPr>
          <p:cNvPr id="6" name="garage">
            <a:hlinkClick r:id="" action="ppaction://media"/>
            <a:extLst>
              <a:ext uri="{FF2B5EF4-FFF2-40B4-BE49-F238E27FC236}">
                <a16:creationId xmlns:a16="http://schemas.microsoft.com/office/drawing/2014/main" id="{731AA983-8239-4DA1-9363-F5213DED330F}"/>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34329" t="3772" r="33905" b="2228"/>
          <a:stretch/>
        </p:blipFill>
        <p:spPr>
          <a:xfrm>
            <a:off x="7180290" y="18288"/>
            <a:ext cx="5011710" cy="6748271"/>
          </a:xfrm>
          <a:prstGeom prst="rect">
            <a:avLst/>
          </a:prstGeom>
        </p:spPr>
      </p:pic>
    </p:spTree>
    <p:extLst>
      <p:ext uri="{BB962C8B-B14F-4D97-AF65-F5344CB8AC3E}">
        <p14:creationId xmlns:p14="http://schemas.microsoft.com/office/powerpoint/2010/main" val="2838254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3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5DF40726-9B19-4165-9C26-757D16E19E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B05DA0-FEA9-4C2B-8F0C-D4E09F67096D}"/>
              </a:ext>
            </a:extLst>
          </p:cNvPr>
          <p:cNvSpPr>
            <a:spLocks noGrp="1"/>
          </p:cNvSpPr>
          <p:nvPr>
            <p:ph type="title"/>
          </p:nvPr>
        </p:nvSpPr>
        <p:spPr>
          <a:xfrm>
            <a:off x="838199" y="564211"/>
            <a:ext cx="4571999" cy="1165002"/>
          </a:xfrm>
        </p:spPr>
        <p:txBody>
          <a:bodyPr anchor="b">
            <a:normAutofit/>
          </a:bodyPr>
          <a:lstStyle/>
          <a:p>
            <a:r>
              <a:rPr lang="en-US" sz="3600"/>
              <a:t>That’s it.</a:t>
            </a:r>
          </a:p>
        </p:txBody>
      </p:sp>
      <p:sp>
        <p:nvSpPr>
          <p:cNvPr id="3" name="Content Placeholder 2">
            <a:extLst>
              <a:ext uri="{FF2B5EF4-FFF2-40B4-BE49-F238E27FC236}">
                <a16:creationId xmlns:a16="http://schemas.microsoft.com/office/drawing/2014/main" id="{B40093DD-6D82-4BDE-A081-DFCD58C64F2D}"/>
              </a:ext>
            </a:extLst>
          </p:cNvPr>
          <p:cNvSpPr>
            <a:spLocks noGrp="1"/>
          </p:cNvSpPr>
          <p:nvPr>
            <p:ph idx="1"/>
          </p:nvPr>
        </p:nvSpPr>
        <p:spPr>
          <a:xfrm>
            <a:off x="838199" y="2055327"/>
            <a:ext cx="4571999" cy="3776975"/>
          </a:xfrm>
        </p:spPr>
        <p:txBody>
          <a:bodyPr>
            <a:normAutofit/>
          </a:bodyPr>
          <a:lstStyle/>
          <a:p>
            <a:r>
              <a:rPr lang="en-US" sz="1800"/>
              <a:t>I hope you found this interesting.  This is a simple Arduino project that could be used for lots of things.</a:t>
            </a:r>
          </a:p>
          <a:p>
            <a:r>
              <a:rPr lang="en-US" sz="1800"/>
              <a:t>Here is a link to the </a:t>
            </a:r>
            <a:r>
              <a:rPr lang="en-US" sz="1800">
                <a:hlinkClick r:id="rId2"/>
              </a:rPr>
              <a:t>code</a:t>
            </a:r>
            <a:r>
              <a:rPr lang="en-US" sz="1800"/>
              <a:t>. </a:t>
            </a:r>
          </a:p>
          <a:p>
            <a:r>
              <a:rPr lang="en-US" sz="1800"/>
              <a:t>Here is a link to the </a:t>
            </a:r>
            <a:r>
              <a:rPr lang="en-US" sz="1800">
                <a:hlinkClick r:id="rId3"/>
              </a:rPr>
              <a:t>presentation</a:t>
            </a:r>
            <a:r>
              <a:rPr lang="en-US" sz="1800"/>
              <a:t>.</a:t>
            </a:r>
          </a:p>
        </p:txBody>
      </p:sp>
      <p:pic>
        <p:nvPicPr>
          <p:cNvPr id="5" name="Picture 4" descr="A person posing for the camera&#10;&#10;Description automatically generated">
            <a:extLst>
              <a:ext uri="{FF2B5EF4-FFF2-40B4-BE49-F238E27FC236}">
                <a16:creationId xmlns:a16="http://schemas.microsoft.com/office/drawing/2014/main" id="{C1EA7B26-9B99-44B1-BEDB-611A6CBE5692}"/>
              </a:ext>
            </a:extLst>
          </p:cNvPr>
          <p:cNvPicPr>
            <a:picLocks noChangeAspect="1"/>
          </p:cNvPicPr>
          <p:nvPr/>
        </p:nvPicPr>
        <p:blipFill rotWithShape="1">
          <a:blip r:embed="rId4">
            <a:extLst>
              <a:ext uri="{28A0092B-C50C-407E-A947-70E740481C1C}">
                <a14:useLocalDpi xmlns:a14="http://schemas.microsoft.com/office/drawing/2010/main" val="0"/>
              </a:ext>
            </a:extLst>
          </a:blip>
          <a:srcRect l="1674" r="21451" b="2"/>
          <a:stretch/>
        </p:blipFill>
        <p:spPr>
          <a:xfrm rot="5400000">
            <a:off x="6125997" y="631418"/>
            <a:ext cx="5286197" cy="5157216"/>
          </a:xfrm>
          <a:prstGeom prst="rect">
            <a:avLst/>
          </a:prstGeom>
        </p:spPr>
      </p:pic>
      <p:sp>
        <p:nvSpPr>
          <p:cNvPr id="23" name="Rectangle 22">
            <a:extLst>
              <a:ext uri="{FF2B5EF4-FFF2-40B4-BE49-F238E27FC236}">
                <a16:creationId xmlns:a16="http://schemas.microsoft.com/office/drawing/2014/main" id="{2089CB41-F399-4AEB-980C-5BFB1049C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6112341"/>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BFC967B-3DD6-463D-9DB9-6E4419AE0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096768" y="3817404"/>
            <a:ext cx="54864" cy="45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9677282"/>
      </p:ext>
    </p:extLst>
  </p:cSld>
  <p:clrMapOvr>
    <a:masterClrMapping/>
  </p:clrMapOvr>
</p:sld>
</file>

<file path=ppt/theme/theme1.xml><?xml version="1.0" encoding="utf-8"?>
<a:theme xmlns:a="http://schemas.openxmlformats.org/drawingml/2006/main" name="AccentBoxVTI">
  <a:themeElements>
    <a:clrScheme name="AnalogousFromLightSeedLeftStep">
      <a:dk1>
        <a:srgbClr val="000000"/>
      </a:dk1>
      <a:lt1>
        <a:srgbClr val="FFFFFF"/>
      </a:lt1>
      <a:dk2>
        <a:srgbClr val="242E41"/>
      </a:dk2>
      <a:lt2>
        <a:srgbClr val="E2E8E2"/>
      </a:lt2>
      <a:accent1>
        <a:srgbClr val="E374E9"/>
      </a:accent1>
      <a:accent2>
        <a:srgbClr val="A155E4"/>
      </a:accent2>
      <a:accent3>
        <a:srgbClr val="8174E9"/>
      </a:accent3>
      <a:accent4>
        <a:srgbClr val="557FE4"/>
      </a:accent4>
      <a:accent5>
        <a:srgbClr val="36AFDF"/>
      </a:accent5>
      <a:accent6>
        <a:srgbClr val="43B4A5"/>
      </a:accent6>
      <a:hlink>
        <a:srgbClr val="598E56"/>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docProps/app.xml><?xml version="1.0" encoding="utf-8"?>
<Properties xmlns="http://schemas.openxmlformats.org/officeDocument/2006/extended-properties" xmlns:vt="http://schemas.openxmlformats.org/officeDocument/2006/docPropsVTypes">
  <TotalTime>0</TotalTime>
  <Words>369</Words>
  <Application>Microsoft Office PowerPoint</Application>
  <PresentationFormat>Widescreen</PresentationFormat>
  <Paragraphs>27</Paragraphs>
  <Slides>7</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Avenir Next LT Pro</vt:lpstr>
      <vt:lpstr>Calibri</vt:lpstr>
      <vt:lpstr>AccentBoxVTI</vt:lpstr>
      <vt:lpstr>TAG 12/09/2020</vt:lpstr>
      <vt:lpstr>Pulling the Car in the Garage Just the Right Distance, Mankind's greatest challenge.</vt:lpstr>
      <vt:lpstr>The sensor I used to detect the location of the car was the VL53LOXV2 Infrared Time-of-Flight Sensor</vt:lpstr>
      <vt:lpstr>How Does It Work?</vt:lpstr>
      <vt:lpstr>Software More Difficult than is Sounds</vt:lpstr>
      <vt:lpstr>Does It Work?</vt:lpstr>
      <vt:lpstr>That’s 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TAG 12/09/2020</dc:title>
  <dc:creator>Webb, William</dc:creator>
  <cp:lastModifiedBy>Webb, William</cp:lastModifiedBy>
  <cp:revision>1</cp:revision>
  <dcterms:created xsi:type="dcterms:W3CDTF">2020-12-04T21:52:39Z</dcterms:created>
  <dcterms:modified xsi:type="dcterms:W3CDTF">2020-12-04T21:53:19Z</dcterms:modified>
</cp:coreProperties>
</file>