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b="def" i="def"/>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532241774_2880x1920.jpg"/>
          <p:cNvSpPr/>
          <p:nvPr>
            <p:ph type="pic" idx="21"/>
          </p:nvPr>
        </p:nvSpPr>
        <p:spPr>
          <a:xfrm>
            <a:off x="3125967" y="-393700"/>
            <a:ext cx="18135603" cy="120904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532204087_1355x1355.jpg"/>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532205080_1647x1098.jpg"/>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1689100" y="1778000"/>
            <a:ext cx="21005800" cy="10160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532205080_1647x1098.jpg"/>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84" name="532204087_1355x1355.jpg"/>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85" name="532241774_2880x1920.jpg"/>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2387600" y="8953500"/>
            <a:ext cx="19621500" cy="585521"/>
          </a:xfrm>
          <a:prstGeom prst="rect">
            <a:avLst/>
          </a:prstGeom>
        </p:spPr>
        <p:txBody>
          <a:bodyPr anchor="t"/>
          <a:lstStyle>
            <a:lvl1pPr marL="0" indent="0" algn="ctr">
              <a:spcBef>
                <a:spcPts val="0"/>
              </a:spcBef>
              <a:buSzTx/>
              <a:buNone/>
              <a:defRPr i="1" sz="3200"/>
            </a:lvl1pPr>
            <a:lvl2pPr marL="1025769" indent="-390769" algn="ctr">
              <a:spcBef>
                <a:spcPts val="0"/>
              </a:spcBef>
              <a:defRPr i="1" sz="3200"/>
            </a:lvl2pPr>
            <a:lvl3pPr marL="1660769" indent="-390769" algn="ctr">
              <a:spcBef>
                <a:spcPts val="0"/>
              </a:spcBef>
              <a:defRPr i="1" sz="3200"/>
            </a:lvl3pPr>
            <a:lvl4pPr marL="2295769" indent="-390769" algn="ctr">
              <a:spcBef>
                <a:spcPts val="0"/>
              </a:spcBef>
              <a:defRPr i="1" sz="3200"/>
            </a:lvl4pPr>
            <a:lvl5pPr marL="2930769" indent="-390769" algn="ctr">
              <a:spcBef>
                <a:spcPts val="0"/>
              </a:spcBef>
              <a:defRPr i="1" sz="3200"/>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21"/>
          </p:nvPr>
        </p:nvSpPr>
        <p:spPr>
          <a:xfrm>
            <a:off x="2387600" y="6076950"/>
            <a:ext cx="19621500" cy="825500"/>
          </a:xfrm>
          <a:prstGeom prst="rect">
            <a:avLst/>
          </a:prstGeom>
        </p:spPr>
        <p:txBody>
          <a:bodyPr/>
          <a:lstStyle/>
          <a:p>
            <a:pPr marL="0" indent="0" algn="ctr">
              <a:spcBef>
                <a:spcPts val="0"/>
              </a:spcBef>
              <a:buSzTx/>
              <a:buNone/>
              <a:defRPr>
                <a:latin typeface="Helvetica Neue Medium"/>
                <a:ea typeface="Helvetica Neue Medium"/>
                <a:cs typeface="Helvetica Neue Medium"/>
                <a:sym typeface="Helvetica Neue Medium"/>
              </a:defRPr>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532241774_2880x1920.jpg"/>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9" cy="461059"/>
          </a:xfrm>
          <a:prstGeom prst="rect">
            <a:avLst/>
          </a:prstGeom>
          <a:ln w="12700">
            <a:miter lim="400000"/>
          </a:ln>
        </p:spPr>
        <p:txBody>
          <a:bodyPr wrap="none" lIns="50800" tIns="50800" rIns="50800" bIns="50800">
            <a:spAutoFit/>
          </a:bodyPr>
          <a:lstStyle>
            <a:lvl1pPr>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5pPr>
      <a:lvl6pPr marL="3761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6pPr>
      <a:lvl7pPr marL="4396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7pPr>
      <a:lvl8pPr marL="5031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8pPr>
      <a:lvl9pPr marL="5666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ARISS SSTV Event Scheduled from December 24 to 12/31"/>
          <p:cNvSpPr txBox="1"/>
          <p:nvPr>
            <p:ph type="ctrTitle"/>
          </p:nvPr>
        </p:nvSpPr>
        <p:spPr>
          <a:xfrm>
            <a:off x="1984894" y="909549"/>
            <a:ext cx="20828002" cy="4648203"/>
          </a:xfrm>
          <a:prstGeom prst="rect">
            <a:avLst/>
          </a:prstGeom>
        </p:spPr>
        <p:txBody>
          <a:bodyPr/>
          <a:lstStyle/>
          <a:p>
            <a:pPr/>
            <a:r>
              <a:t>ARISS SSTV Event Scheduled from December 24 to 12/31</a:t>
            </a:r>
          </a:p>
        </p:txBody>
      </p:sp>
      <p:sp>
        <p:nvSpPr>
          <p:cNvPr id="120" name="Starts 8 am PST 12/24/20 until noon PST 12/31/20"/>
          <p:cNvSpPr txBox="1"/>
          <p:nvPr>
            <p:ph type="subTitle" sz="quarter" idx="1"/>
          </p:nvPr>
        </p:nvSpPr>
        <p:spPr>
          <a:xfrm>
            <a:off x="1778000" y="6349768"/>
            <a:ext cx="20828000" cy="1587503"/>
          </a:xfrm>
          <a:prstGeom prst="rect">
            <a:avLst/>
          </a:prstGeom>
        </p:spPr>
        <p:txBody>
          <a:bodyPr/>
          <a:lstStyle/>
          <a:p>
            <a:pPr/>
            <a:r>
              <a:t>Starts 8 am PST 12/24/20 until noon PST 12/31/20</a:t>
            </a:r>
          </a:p>
        </p:txBody>
      </p:sp>
      <p:pic>
        <p:nvPicPr>
          <p:cNvPr id="121" name="600px-International_Space_Station_after_undocking_of_STS-132.jpg" descr="600px-International_Space_Station_after_undocking_of_STS-132.jpg"/>
          <p:cNvPicPr>
            <a:picLocks noChangeAspect="1"/>
          </p:cNvPicPr>
          <p:nvPr/>
        </p:nvPicPr>
        <p:blipFill>
          <a:blip r:embed="rId2">
            <a:extLst/>
          </a:blip>
          <a:stretch>
            <a:fillRect/>
          </a:stretch>
        </p:blipFill>
        <p:spPr>
          <a:xfrm>
            <a:off x="3714172" y="8253093"/>
            <a:ext cx="7620001" cy="4864103"/>
          </a:xfrm>
          <a:prstGeom prst="rect">
            <a:avLst/>
          </a:prstGeom>
          <a:ln w="12700">
            <a:miter lim="400000"/>
          </a:ln>
        </p:spPr>
      </p:pic>
      <p:pic>
        <p:nvPicPr>
          <p:cNvPr id="122" name="iu.jpeg" descr="iu.jpeg"/>
          <p:cNvPicPr>
            <a:picLocks noChangeAspect="1"/>
          </p:cNvPicPr>
          <p:nvPr/>
        </p:nvPicPr>
        <p:blipFill>
          <a:blip r:embed="rId3">
            <a:extLst/>
          </a:blip>
          <a:stretch>
            <a:fillRect/>
          </a:stretch>
        </p:blipFill>
        <p:spPr>
          <a:xfrm>
            <a:off x="14787244" y="9669143"/>
            <a:ext cx="2070102" cy="203200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An ARISS Slow Scan TV (SSTV) event is scheduled from the International Space Station (ISS). This will be a special SSTV event to celebrate the 20th anniversary of ARISS on board the International Space Station. The event is scheduled to begin on December"/>
          <p:cNvSpPr txBox="1"/>
          <p:nvPr>
            <p:ph type="title"/>
          </p:nvPr>
        </p:nvSpPr>
        <p:spPr>
          <a:xfrm>
            <a:off x="1689100" y="887614"/>
            <a:ext cx="21005800" cy="2286002"/>
          </a:xfrm>
          <a:prstGeom prst="rect">
            <a:avLst/>
          </a:prstGeom>
        </p:spPr>
        <p:txBody>
          <a:bodyPr/>
          <a:lstStyle>
            <a:lvl1pPr algn="l" defTabSz="264160">
              <a:defRPr sz="3520"/>
            </a:lvl1pPr>
          </a:lstStyle>
          <a:p>
            <a:pPr/>
            <a:r>
              <a:t>An ARISS Slow Scan TV (SSTV) event is scheduled from the International Space Station (ISS). This will be a special SSTV event to celebrate the 20th anniversary of ARISS on board the International Space Station. The event is scheduled to begin on December 24 at 16:40 UTC and continue through December 31 ending at 18:15 UTC. Dates are subject to change due to ISS operational adjustments.</a:t>
            </a:r>
          </a:p>
        </p:txBody>
      </p:sp>
      <p:sp>
        <p:nvSpPr>
          <p:cNvPr id="125" name="Images will be downlinked at 145.8 MHz +/- 3 KHz for Doppler shift and the expected SSTV mode of operation is PD 120. Radio enthusiasts participating in the event can post images they receive at the ARISS SSTV Gallery at https://www.spaceflightsoftware.c"/>
          <p:cNvSpPr txBox="1"/>
          <p:nvPr>
            <p:ph type="body" idx="1"/>
          </p:nvPr>
        </p:nvSpPr>
        <p:spPr>
          <a:xfrm>
            <a:off x="1689100" y="2573250"/>
            <a:ext cx="21005800" cy="9296401"/>
          </a:xfrm>
          <a:prstGeom prst="rect">
            <a:avLst/>
          </a:prstGeom>
        </p:spPr>
        <p:txBody>
          <a:bodyPr/>
          <a:lstStyle/>
          <a:p>
            <a:pPr marL="0" indent="0">
              <a:buSzTx/>
              <a:buNone/>
            </a:pPr>
            <a:r>
              <a:t>Images will be downlinked at </a:t>
            </a:r>
            <a:r>
              <a:rPr b="1">
                <a:solidFill>
                  <a:srgbClr val="C82506"/>
                </a:solidFill>
              </a:rPr>
              <a:t>145.8 MHz +/- 3 KHz</a:t>
            </a:r>
            <a:r>
              <a:t> for Doppler shift and the expected SSTV mode of operation is </a:t>
            </a:r>
            <a:r>
              <a:rPr b="1">
                <a:solidFill>
                  <a:srgbClr val="C82506"/>
                </a:solidFill>
              </a:rPr>
              <a:t>PD 120</a:t>
            </a:r>
            <a:r>
              <a:t>. Radio enthusiasts participating in the event can post images they receive at the ARISS SSTV Gallery at https://www.spaceflightsoftware.com/ARISS_SSTV/ .</a:t>
            </a:r>
          </a:p>
          <a:p>
            <a:pPr marL="0" indent="0">
              <a:buSzTx/>
              <a:buNone/>
            </a:pPr>
            <a:r>
              <a:t>After your image is posted at the gallery, you can acquire a special award by linking to https://ariss.pzk.org.pl/sstv/ and follow directions for submitting a digital copy of your received image.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Apps"/>
          <p:cNvSpPr txBox="1"/>
          <p:nvPr>
            <p:ph type="title"/>
          </p:nvPr>
        </p:nvSpPr>
        <p:spPr>
          <a:prstGeom prst="rect">
            <a:avLst/>
          </a:prstGeom>
        </p:spPr>
        <p:txBody>
          <a:bodyPr/>
          <a:lstStyle/>
          <a:p>
            <a:pPr/>
            <a:r>
              <a:t>Apps</a:t>
            </a:r>
          </a:p>
        </p:txBody>
      </p:sp>
      <p:sp>
        <p:nvSpPr>
          <p:cNvPr id="128" name="iOS (iPhone and iPad) - CQ SSTV by Black Cat Systems - $2.99 in the App Store…"/>
          <p:cNvSpPr txBox="1"/>
          <p:nvPr>
            <p:ph type="body" idx="1"/>
          </p:nvPr>
        </p:nvSpPr>
        <p:spPr>
          <a:xfrm>
            <a:off x="1689099" y="3474720"/>
            <a:ext cx="21005801" cy="9296401"/>
          </a:xfrm>
          <a:prstGeom prst="rect">
            <a:avLst/>
          </a:prstGeom>
        </p:spPr>
        <p:txBody>
          <a:bodyPr anchor="t"/>
          <a:lstStyle/>
          <a:p>
            <a:pPr marL="0" indent="0" defTabSz="685165">
              <a:spcBef>
                <a:spcPts val="4800"/>
              </a:spcBef>
              <a:buSzTx/>
              <a:buNone/>
              <a:defRPr sz="3900"/>
            </a:pPr>
          </a:p>
          <a:p>
            <a:pPr marL="0" indent="0" defTabSz="685165">
              <a:spcBef>
                <a:spcPts val="4800"/>
              </a:spcBef>
              <a:buSzTx/>
              <a:buNone/>
              <a:defRPr sz="3900"/>
            </a:pPr>
          </a:p>
          <a:p>
            <a:pPr marL="0" indent="0" defTabSz="685165">
              <a:spcBef>
                <a:spcPts val="4800"/>
              </a:spcBef>
              <a:buSzTx/>
              <a:buNone/>
              <a:defRPr sz="3900"/>
            </a:pPr>
            <a:r>
              <a:t>iOS (iPhone and iPad) - CQ SSTV by Black Cat Systems - $2.99 in the App Store</a:t>
            </a:r>
          </a:p>
          <a:p>
            <a:pPr marL="0" indent="0" defTabSz="685165">
              <a:spcBef>
                <a:spcPts val="4800"/>
              </a:spcBef>
              <a:buSzTx/>
              <a:buNone/>
              <a:defRPr sz="3900"/>
            </a:pPr>
          </a:p>
          <a:p>
            <a:pPr marL="0" indent="0" defTabSz="685165">
              <a:spcBef>
                <a:spcPts val="4800"/>
              </a:spcBef>
              <a:buSzTx/>
              <a:buNone/>
              <a:defRPr sz="3900"/>
            </a:pPr>
          </a:p>
          <a:p>
            <a:pPr marL="0" indent="0" defTabSz="685165">
              <a:spcBef>
                <a:spcPts val="4800"/>
              </a:spcBef>
              <a:buSzTx/>
              <a:buNone/>
              <a:defRPr sz="3900"/>
            </a:pPr>
          </a:p>
          <a:p>
            <a:pPr marL="0" indent="0" defTabSz="685165">
              <a:spcBef>
                <a:spcPts val="4800"/>
              </a:spcBef>
              <a:buSzTx/>
              <a:buNone/>
              <a:defRPr sz="3900"/>
            </a:pPr>
          </a:p>
          <a:p>
            <a:pPr marL="0" indent="0" defTabSz="685165">
              <a:spcBef>
                <a:spcPts val="4800"/>
              </a:spcBef>
              <a:buSzTx/>
              <a:buNone/>
              <a:defRPr sz="3900"/>
            </a:pPr>
            <a:r>
              <a:t>Android - DroidSSTV $6.99 in the Google Play store</a:t>
            </a:r>
          </a:p>
        </p:txBody>
      </p:sp>
      <p:pic>
        <p:nvPicPr>
          <p:cNvPr id="129" name="Screen Shot 2020-12-23 at 3.00.37 PM.png" descr="Screen Shot 2020-12-23 at 3.00.37 PM.png"/>
          <p:cNvPicPr>
            <a:picLocks noChangeAspect="1"/>
          </p:cNvPicPr>
          <p:nvPr/>
        </p:nvPicPr>
        <p:blipFill>
          <a:blip r:embed="rId2">
            <a:extLst/>
          </a:blip>
          <a:stretch>
            <a:fillRect/>
          </a:stretch>
        </p:blipFill>
        <p:spPr>
          <a:xfrm>
            <a:off x="1282469" y="2437128"/>
            <a:ext cx="7366001" cy="3314703"/>
          </a:xfrm>
          <a:prstGeom prst="rect">
            <a:avLst/>
          </a:prstGeom>
          <a:ln w="12700">
            <a:miter lim="400000"/>
          </a:ln>
        </p:spPr>
      </p:pic>
      <p:pic>
        <p:nvPicPr>
          <p:cNvPr id="130" name="Screen Shot 2020-12-23 at 2.59.37 PM.png" descr="Screen Shot 2020-12-23 at 2.59.37 PM.png"/>
          <p:cNvPicPr>
            <a:picLocks noChangeAspect="1"/>
          </p:cNvPicPr>
          <p:nvPr/>
        </p:nvPicPr>
        <p:blipFill>
          <a:blip r:embed="rId3">
            <a:extLst/>
          </a:blip>
          <a:stretch>
            <a:fillRect/>
          </a:stretch>
        </p:blipFill>
        <p:spPr>
          <a:xfrm>
            <a:off x="1569603" y="8048452"/>
            <a:ext cx="8978902" cy="344170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When will the ISS be over Orange County?"/>
          <p:cNvSpPr txBox="1"/>
          <p:nvPr>
            <p:ph type="title"/>
          </p:nvPr>
        </p:nvSpPr>
        <p:spPr>
          <a:prstGeom prst="rect">
            <a:avLst/>
          </a:prstGeom>
        </p:spPr>
        <p:txBody>
          <a:bodyPr/>
          <a:lstStyle>
            <a:lvl1pPr defTabSz="619125">
              <a:defRPr sz="8400"/>
            </a:lvl1pPr>
          </a:lstStyle>
          <a:p>
            <a:pPr/>
            <a:r>
              <a:t>When will the ISS be over Orange County?</a:t>
            </a:r>
          </a:p>
        </p:txBody>
      </p:sp>
      <p:sp>
        <p:nvSpPr>
          <p:cNvPr id="133" name="Double-click to edit"/>
          <p:cNvSpPr txBox="1"/>
          <p:nvPr>
            <p:ph type="body" idx="1"/>
          </p:nvPr>
        </p:nvSpPr>
        <p:spPr>
          <a:prstGeom prst="rect">
            <a:avLst/>
          </a:prstGeom>
        </p:spPr>
        <p:txBody>
          <a:bodyPr/>
          <a:lstStyle/>
          <a:p>
            <a:pPr marL="0" indent="0">
              <a:buSzTx/>
              <a:buNone/>
            </a:pPr>
          </a:p>
        </p:txBody>
      </p:sp>
      <p:pic>
        <p:nvPicPr>
          <p:cNvPr id="134" name="BC5E662F-1101-40D1-8C0A-12E52DF1EBAF.png" descr="BC5E662F-1101-40D1-8C0A-12E52DF1EBAF.png"/>
          <p:cNvPicPr>
            <a:picLocks noChangeAspect="1"/>
          </p:cNvPicPr>
          <p:nvPr/>
        </p:nvPicPr>
        <p:blipFill>
          <a:blip r:embed="rId2">
            <a:extLst/>
          </a:blip>
          <a:stretch>
            <a:fillRect/>
          </a:stretch>
        </p:blipFill>
        <p:spPr>
          <a:xfrm>
            <a:off x="1696374" y="2341397"/>
            <a:ext cx="5325028" cy="11524695"/>
          </a:xfrm>
          <a:prstGeom prst="rect">
            <a:avLst/>
          </a:prstGeom>
          <a:ln w="12700">
            <a:miter lim="400000"/>
          </a:ln>
        </p:spPr>
      </p:pic>
      <p:pic>
        <p:nvPicPr>
          <p:cNvPr id="135" name="66F2048B-3FA2-44B7-97B7-872EF16C6203.png" descr="66F2048B-3FA2-44B7-97B7-872EF16C6203.png"/>
          <p:cNvPicPr>
            <a:picLocks noChangeAspect="1"/>
          </p:cNvPicPr>
          <p:nvPr/>
        </p:nvPicPr>
        <p:blipFill>
          <a:blip r:embed="rId3">
            <a:extLst/>
          </a:blip>
          <a:stretch>
            <a:fillRect/>
          </a:stretch>
        </p:blipFill>
        <p:spPr>
          <a:xfrm>
            <a:off x="9529487" y="2341397"/>
            <a:ext cx="5325028" cy="11524695"/>
          </a:xfrm>
          <a:prstGeom prst="rect">
            <a:avLst/>
          </a:prstGeom>
          <a:ln w="12700">
            <a:miter lim="400000"/>
          </a:ln>
        </p:spPr>
      </p:pic>
      <p:pic>
        <p:nvPicPr>
          <p:cNvPr id="136" name="79D7B2B3-1FDA-4285-9C06-ED8755435BF8.png" descr="79D7B2B3-1FDA-4285-9C06-ED8755435BF8.png"/>
          <p:cNvPicPr>
            <a:picLocks noChangeAspect="1"/>
          </p:cNvPicPr>
          <p:nvPr/>
        </p:nvPicPr>
        <p:blipFill>
          <a:blip r:embed="rId4">
            <a:extLst/>
          </a:blip>
          <a:stretch>
            <a:fillRect/>
          </a:stretch>
        </p:blipFill>
        <p:spPr>
          <a:xfrm>
            <a:off x="17362599" y="2341397"/>
            <a:ext cx="5325027" cy="11524696"/>
          </a:xfrm>
          <a:prstGeom prst="rect">
            <a:avLst/>
          </a:prstGeom>
          <a:ln w="12700">
            <a:miter lim="400000"/>
          </a:ln>
        </p:spPr>
      </p:pic>
      <p:sp>
        <p:nvSpPr>
          <p:cNvPr id="137" name="Rectangle"/>
          <p:cNvSpPr/>
          <p:nvPr/>
        </p:nvSpPr>
        <p:spPr>
          <a:xfrm>
            <a:off x="15827894" y="9784540"/>
            <a:ext cx="8111549" cy="4302358"/>
          </a:xfrm>
          <a:prstGeom prst="rect">
            <a:avLst/>
          </a:prstGeom>
          <a:solidFill>
            <a:srgbClr val="FFFFFF"/>
          </a:solidFill>
          <a:ln w="12700">
            <a:miter lim="400000"/>
          </a:ln>
        </p:spPr>
        <p:txBody>
          <a:bodyPr lIns="0" tIns="0" rIns="0" bIns="0" anchor="ctr"/>
          <a:lstStyle/>
          <a:p>
            <a:pPr>
              <a:defRPr sz="3200">
                <a:solidFill>
                  <a:srgbClr val="FFFFFF"/>
                </a:solidFill>
              </a:defRPr>
            </a:pPr>
          </a:p>
        </p:txBody>
      </p:sp>
      <p:sp>
        <p:nvSpPr>
          <p:cNvPr id="138" name="Rectangle"/>
          <p:cNvSpPr/>
          <p:nvPr/>
        </p:nvSpPr>
        <p:spPr>
          <a:xfrm>
            <a:off x="7132318" y="12666287"/>
            <a:ext cx="8111550" cy="4302358"/>
          </a:xfrm>
          <a:prstGeom prst="rect">
            <a:avLst/>
          </a:prstGeom>
          <a:solidFill>
            <a:srgbClr val="FFFFFF"/>
          </a:solidFill>
          <a:ln w="12700">
            <a:miter lim="400000"/>
          </a:ln>
        </p:spPr>
        <p:txBody>
          <a:bodyPr lIns="0" tIns="0" rIns="0" bIns="0" anchor="ctr"/>
          <a:lstStyle/>
          <a:p>
            <a:pPr>
              <a:defRPr sz="3200">
                <a:solidFill>
                  <a:srgbClr val="FFFFFF"/>
                </a:solidFill>
              </a:defRPr>
            </a:pPr>
          </a:p>
        </p:txBody>
      </p:sp>
      <p:sp>
        <p:nvSpPr>
          <p:cNvPr id="139" name="Rectangle"/>
          <p:cNvSpPr/>
          <p:nvPr/>
        </p:nvSpPr>
        <p:spPr>
          <a:xfrm>
            <a:off x="15989" y="11758813"/>
            <a:ext cx="8111551" cy="4302359"/>
          </a:xfrm>
          <a:prstGeom prst="rect">
            <a:avLst/>
          </a:prstGeom>
          <a:solidFill>
            <a:srgbClr val="FFFFFF"/>
          </a:solidFill>
          <a:ln w="12700">
            <a:miter lim="400000"/>
          </a:ln>
        </p:spPr>
        <p:txBody>
          <a:bodyPr lIns="0" tIns="0" rIns="0" bIns="0" anchor="ctr"/>
          <a:lstStyle/>
          <a:p>
            <a:pPr>
              <a:defRPr sz="3200">
                <a:solidFill>
                  <a:srgbClr val="FFFFFF"/>
                </a:solidFill>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