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hyperlink" Target="http://aprs.fi" TargetMode="External"/><Relationship Id="rId3" Type="http://schemas.openxmlformats.org/officeDocument/2006/relationships/hyperlink" Target="http://aprsdirect.com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aprs.fi" TargetMode="External"/><Relationship Id="rId3" Type="http://schemas.openxmlformats.org/officeDocument/2006/relationships/hyperlink" Target="http://aprsdirect.com" TargetMode="External"/><Relationship Id="rId4" Type="http://schemas.openxmlformats.org/officeDocument/2006/relationships/image" Target="../media/image4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7" Type="http://schemas.openxmlformats.org/officeDocument/2006/relationships/image" Target="../media/image4.png"/><Relationship Id="rId8" Type="http://schemas.openxmlformats.org/officeDocument/2006/relationships/image" Target="../media/image1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store.mobilinkd.com" TargetMode="External"/><Relationship Id="rId3" Type="http://schemas.openxmlformats.org/officeDocument/2006/relationships/image" Target="../media/image7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apps.apple.com/us/app/aprs-fi/id922155038" TargetMode="External"/><Relationship Id="rId3" Type="http://schemas.openxmlformats.org/officeDocument/2006/relationships/hyperlink" Target="https://aprsdroid.org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Bob Houghton - AD6QF - 12/16/20"/>
          <p:cNvSpPr txBox="1"/>
          <p:nvPr>
            <p:ph type="body" idx="21"/>
          </p:nvPr>
        </p:nvSpPr>
        <p:spPr>
          <a:xfrm>
            <a:off x="9744640" y="17082622"/>
            <a:ext cx="21971002" cy="6369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Bob Houghton - AD6QF - 12/16/20</a:t>
            </a:r>
          </a:p>
        </p:txBody>
      </p:sp>
      <p:sp>
        <p:nvSpPr>
          <p:cNvPr id="152" name="APRS"/>
          <p:cNvSpPr txBox="1"/>
          <p:nvPr>
            <p:ph type="ctrTitle"/>
          </p:nvPr>
        </p:nvSpPr>
        <p:spPr>
          <a:xfrm>
            <a:off x="839401" y="-1062586"/>
            <a:ext cx="21971005" cy="4648201"/>
          </a:xfrm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sp>
        <p:nvSpPr>
          <p:cNvPr id="153" name="Automatic Packet Reporting System"/>
          <p:cNvSpPr txBox="1"/>
          <p:nvPr>
            <p:ph type="subTitle" sz="quarter" idx="1"/>
          </p:nvPr>
        </p:nvSpPr>
        <p:spPr>
          <a:xfrm>
            <a:off x="2419430" y="4453292"/>
            <a:ext cx="21971001" cy="1905001"/>
          </a:xfrm>
          <a:prstGeom prst="rect">
            <a:avLst/>
          </a:prstGeom>
        </p:spPr>
        <p:txBody>
          <a:bodyPr/>
          <a:lstStyle/>
          <a:p>
            <a:pPr/>
            <a:r>
              <a:t>Automatic Packet Reporting System</a:t>
            </a:r>
          </a:p>
        </p:txBody>
      </p:sp>
      <p:pic>
        <p:nvPicPr>
          <p:cNvPr id="154" name="D81F9C86-DE4D-48B4-84D8-4E74A94AB076_4_5005_c.jpeg" descr="D81F9C86-DE4D-48B4-84D8-4E74A94AB076_4_5005_c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75442" y="6441723"/>
            <a:ext cx="6019801" cy="4038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31EF093E-3CAF-4900-8A26-6BB7644FF720.jpeg" descr="31EF093E-3CAF-4900-8A26-6BB7644FF72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309302" y="4608894"/>
            <a:ext cx="6739003" cy="8985337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Fullerton Radio Club 12/16/20"/>
          <p:cNvSpPr txBox="1"/>
          <p:nvPr/>
        </p:nvSpPr>
        <p:spPr>
          <a:xfrm>
            <a:off x="376941" y="12917989"/>
            <a:ext cx="4207461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Fullerton Radio Club 12/16/20</a:t>
            </a:r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What is it?"/>
          <p:cNvSpPr txBox="1"/>
          <p:nvPr>
            <p:ph type="body" idx="21"/>
          </p:nvPr>
        </p:nvSpPr>
        <p:spPr>
          <a:xfrm>
            <a:off x="1206500" y="2355185"/>
            <a:ext cx="9779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What is it?</a:t>
            </a:r>
          </a:p>
        </p:txBody>
      </p:sp>
      <p:sp>
        <p:nvSpPr>
          <p:cNvPr id="160" name="a real-time tactical communications and display system (situational awareness)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real-time tactical communications and display system (situational awareness)</a:t>
            </a:r>
          </a:p>
          <a:p>
            <a:pPr/>
            <a:r>
              <a:t>It was designed to be a resource for the local and traveling ham to show surrounding local information of immediate value.</a:t>
            </a:r>
          </a:p>
          <a:p>
            <a:pPr/>
            <a:r>
              <a:t>Is NOT primarily intended as a way to track cars on a map (although it will do that)</a:t>
            </a:r>
          </a:p>
        </p:txBody>
      </p:sp>
      <p:sp>
        <p:nvSpPr>
          <p:cNvPr id="161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pic>
        <p:nvPicPr>
          <p:cNvPr id="162" name="Screen Shot 2020-12-16 at 1.34.22 PM.png" descr="Screen Shot 2020-12-16 at 1.34.2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53545" y="2686050"/>
            <a:ext cx="13157201" cy="8343900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Rounded Rectangle"/>
          <p:cNvSpPr/>
          <p:nvPr/>
        </p:nvSpPr>
        <p:spPr>
          <a:xfrm>
            <a:off x="11290021" y="2318445"/>
            <a:ext cx="1270001" cy="127000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4" name="Slide Number"/>
          <p:cNvSpPr txBox="1"/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History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History</a:t>
            </a:r>
          </a:p>
        </p:txBody>
      </p:sp>
      <p:sp>
        <p:nvSpPr>
          <p:cNvPr id="167" name="Developed by Bob Bruninga WB4APR (thus the name)…"/>
          <p:cNvSpPr txBox="1"/>
          <p:nvPr>
            <p:ph type="body" sz="half" idx="1"/>
          </p:nvPr>
        </p:nvSpPr>
        <p:spPr>
          <a:xfrm>
            <a:off x="1206500" y="4194815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Developed by Bob Bruninga WB4APR (thus the name)</a:t>
            </a:r>
          </a:p>
          <a:p>
            <a:pPr/>
            <a:r>
              <a:t>Introduced at the 1992 TAPR/Arrl Digital Communications Conference</a:t>
            </a:r>
          </a:p>
        </p:txBody>
      </p:sp>
      <p:sp>
        <p:nvSpPr>
          <p:cNvPr id="168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pic>
        <p:nvPicPr>
          <p:cNvPr id="169" name="Screen Shot 2020-12-16 at 1.45.40 PM.png" descr="Screen Shot 2020-12-16 at 1.45.4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13721" y="8461861"/>
            <a:ext cx="1993901" cy="2298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Screen Shot 2020-12-16 at 1.48.56 PM.png" descr="Screen Shot 2020-12-16 at 1.48.56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690590" y="371173"/>
            <a:ext cx="11417301" cy="6299201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Slide Number"/>
          <p:cNvSpPr txBox="1"/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How it work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How it works</a:t>
            </a:r>
          </a:p>
        </p:txBody>
      </p:sp>
      <p:sp>
        <p:nvSpPr>
          <p:cNvPr id="174" name="Uses packet radio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/>
            <a:r>
              <a:t>Uses packet radio</a:t>
            </a:r>
          </a:p>
          <a:p>
            <a:pPr/>
            <a:r>
              <a:t>Original packet radio is point-to-point with ‘connected’ stations</a:t>
            </a:r>
          </a:p>
          <a:p>
            <a:pPr/>
            <a:r>
              <a:t>APRS is point-to-many</a:t>
            </a:r>
          </a:p>
          <a:p>
            <a:pPr/>
            <a:r>
              <a:t>Packet radio, but unconnected packets (no “ack”)</a:t>
            </a:r>
          </a:p>
        </p:txBody>
      </p:sp>
      <p:sp>
        <p:nvSpPr>
          <p:cNvPr id="175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pic>
        <p:nvPicPr>
          <p:cNvPr id="176" name="00A31522-6B6E-4001-9332-62F7C38E8C93_4_5005_c.jpeg" descr="00A31522-6B6E-4001-9332-62F7C38E8C93_4_5005_c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14616" y="3678624"/>
            <a:ext cx="10462366" cy="6358753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lide Number"/>
          <p:cNvSpPr txBox="1"/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sp>
        <p:nvSpPr>
          <p:cNvPr id="180" name="How it works - direct - without the internet"/>
          <p:cNvSpPr txBox="1"/>
          <p:nvPr>
            <p:ph type="body" idx="21"/>
          </p:nvPr>
        </p:nvSpPr>
        <p:spPr>
          <a:xfrm>
            <a:off x="1206500" y="2355185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How it works - direct - without the internet</a:t>
            </a:r>
          </a:p>
        </p:txBody>
      </p:sp>
      <p:sp>
        <p:nvSpPr>
          <p:cNvPr id="181" name="Uses radio, TNC (hardware or software), and (sometimes) a comput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Uses radio, TNC (hardware or software), and (sometimes) a computer</a:t>
            </a:r>
          </a:p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Simplex mode - Generally VHF FM on 144.39 MHz (North America)</a:t>
            </a:r>
          </a:p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Sender’s radio transmits a packet.</a:t>
            </a:r>
          </a:p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Packet can contain callsign, lat/long/altitude/speed/direction, a symbol, status message, telemetry, short messages directed to specific stations</a:t>
            </a:r>
          </a:p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Multiple radios (in simplex range) can receive it.</a:t>
            </a:r>
          </a:p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No ack returned (unless it is a “message”)</a:t>
            </a:r>
          </a:p>
        </p:txBody>
      </p:sp>
      <p:sp>
        <p:nvSpPr>
          <p:cNvPr id="182" name="Slide Number"/>
          <p:cNvSpPr txBox="1"/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sp>
        <p:nvSpPr>
          <p:cNvPr id="185" name="How it works - using digipeater(s) - without the internet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How it works - using digipeater(s) - without the internet</a:t>
            </a:r>
          </a:p>
        </p:txBody>
      </p:sp>
      <p:sp>
        <p:nvSpPr>
          <p:cNvPr id="186" name="Sender’s radio transmits a packet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Sender’s radio transmits a packet.</a:t>
            </a:r>
          </a:p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Packet is received by a digipeater which temporarily stores and then retransmits the packet. Like voice repeaters, digipeaters are generally at a high elevation to cover a large area</a:t>
            </a:r>
          </a:p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Packet can contain callsign, lat/long/altitude/speed/direction, a symbol, status message, telemetry, short messages directed to specific stations</a:t>
            </a:r>
          </a:p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Multiple radios (in simplex range) can receive it.</a:t>
            </a:r>
          </a:p>
          <a:p>
            <a:pPr marL="677545" indent="-677545" defTabSz="800735">
              <a:spcBef>
                <a:spcPts val="1700"/>
              </a:spcBef>
              <a:buSzPct val="123000"/>
              <a:buChar char="•"/>
              <a:defRPr spc="-53" sz="5335"/>
            </a:pPr>
            <a:r>
              <a:t>No ack returned (unless it is a “message”)</a:t>
            </a:r>
          </a:p>
        </p:txBody>
      </p:sp>
      <p:sp>
        <p:nvSpPr>
          <p:cNvPr id="187" name="Slide Number"/>
          <p:cNvSpPr txBox="1"/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sp>
        <p:nvSpPr>
          <p:cNvPr id="190" name="How it works - using digipeater(s) - combined with the internet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How it works - using digipeater(s) - combined with the internet</a:t>
            </a:r>
          </a:p>
        </p:txBody>
      </p:sp>
      <p:sp>
        <p:nvSpPr>
          <p:cNvPr id="191" name="Specialized stations called iGates, pass APRS packets traffic from RF to the internet and vice-versa (requires a radio, TNC, and a computer - often a Raspberry Pi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620" indent="-642620" defTabSz="759459">
              <a:spcBef>
                <a:spcPts val="1600"/>
              </a:spcBef>
              <a:buSzPct val="123000"/>
              <a:buChar char="•"/>
              <a:defRPr spc="-50" sz="5060"/>
            </a:pPr>
            <a:r>
              <a:t>Specialized stations called iGates, pass APRS packets traffic from RF to the internet and vice-versa (requires a radio, TNC, and a computer - often a Raspberry Pi)</a:t>
            </a:r>
          </a:p>
          <a:p>
            <a:pPr marL="642620" indent="-642620" defTabSz="759459">
              <a:spcBef>
                <a:spcPts val="1600"/>
              </a:spcBef>
              <a:buSzPct val="123000"/>
              <a:buChar char="•"/>
              <a:defRPr spc="-50" sz="5060"/>
            </a:pPr>
            <a:r>
              <a:t>A server network (APRS-IS) manages the storing and routing of packets</a:t>
            </a:r>
          </a:p>
          <a:p>
            <a:pPr marL="642620" indent="-642620" defTabSz="759459">
              <a:spcBef>
                <a:spcPts val="1600"/>
              </a:spcBef>
              <a:buSzPct val="123000"/>
              <a:buChar char="•"/>
              <a:defRPr spc="-50" sz="5060"/>
            </a:pPr>
            <a:r>
              <a:t>APRS-IS a common name given to the Internet-based network which inter-connects various APRS radio networks throughout the world (and space)</a:t>
            </a:r>
          </a:p>
          <a:p>
            <a:pPr marL="642620" indent="-642620" defTabSz="759459">
              <a:spcBef>
                <a:spcPts val="1600"/>
              </a:spcBef>
              <a:buSzPct val="123000"/>
              <a:buChar char="•"/>
              <a:defRPr spc="-50" sz="5060"/>
            </a:pPr>
            <a:r>
              <a:t>Other servers can exchange packets with APRS-IS and make them available via the web (</a:t>
            </a:r>
            <a:r>
              <a:rPr u="sng">
                <a:hlinkClick r:id="rId2" invalidUrl="" action="" tgtFrame="" tooltip="" history="1" highlightClick="0" endSnd="0"/>
              </a:rPr>
              <a:t>aprs.fi</a:t>
            </a:r>
            <a:r>
              <a:t>, </a:t>
            </a:r>
            <a:r>
              <a:rPr u="sng">
                <a:hlinkClick r:id="rId3" invalidUrl="" action="" tgtFrame="" tooltip="" history="1" highlightClick="0" endSnd="0"/>
              </a:rPr>
              <a:t>aprsdirect.com</a:t>
            </a:r>
            <a:r>
              <a:t>, etc.) </a:t>
            </a:r>
          </a:p>
        </p:txBody>
      </p:sp>
      <p:sp>
        <p:nvSpPr>
          <p:cNvPr id="192" name="Slide Number"/>
          <p:cNvSpPr txBox="1"/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sp>
        <p:nvSpPr>
          <p:cNvPr id="195" name="SSIDs are station designators appended to your callsign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SSIDs are station designators appended to your callsign</a:t>
            </a:r>
          </a:p>
        </p:txBody>
      </p:sp>
      <p:graphicFrame>
        <p:nvGraphicFramePr>
          <p:cNvPr id="196" name="Table"/>
          <p:cNvGraphicFramePr/>
          <p:nvPr/>
        </p:nvGraphicFramePr>
        <p:xfrm>
          <a:off x="11991766" y="4015905"/>
          <a:ext cx="10985501" cy="825601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12626"/>
                <a:gridCol w="9960173"/>
              </a:tblGrid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– 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Your primary station usually fixed and message capable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generic additional station, digi, mobile, wx, etc
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generic additional station, digi, mobile, wx, etc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generic additional station, digi, mobile, wx, etc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generic additional station, digi, mobile, wx, etc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Other networks (Dstar, Iphones, Androids, Blackberry's etc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Special activity, Satellite ops, camping or 6 meters, etc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walkie talkies, HT's or other human portable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boats, sailboats, RV's or second main mobile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Primary Mobile (usually message capable)
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-10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internet, Igates, echolink, winlink, AVRS, APRN, etc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-11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balloons, aircraft, spacecraft, etc
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-12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APRStt, DTMF, RFID, devices, one-way trackers*, etc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-13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Weather stations
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-14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Truckers or generally full time drivers
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-15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</a:pPr>
                      <a:r>
                        <a:rPr sz="2900"/>
                        <a:t>generic additional station, digi, mobile, wx, etc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484900"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2438338">
                        <a:lnSpc>
                          <a:spcPct val="90000"/>
                        </a:lnSpc>
                        <a:spcBef>
                          <a:spcPts val="4500"/>
                        </a:spcBef>
                        <a:defRPr sz="48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197" name="a station’s SSID gives you an idea of it’s purpose…"/>
          <p:cNvSpPr txBox="1"/>
          <p:nvPr>
            <p:ph type="body" sz="half" idx="1"/>
          </p:nvPr>
        </p:nvSpPr>
        <p:spPr>
          <a:xfrm>
            <a:off x="1206500" y="4248194"/>
            <a:ext cx="9779000" cy="8256631"/>
          </a:xfrm>
          <a:prstGeom prst="rect">
            <a:avLst/>
          </a:prstGeom>
        </p:spPr>
        <p:txBody>
          <a:bodyPr/>
          <a:lstStyle/>
          <a:p>
            <a:pPr/>
            <a:r>
              <a:t>a station’s SSID gives you an idea of it’s purpose</a:t>
            </a:r>
          </a:p>
          <a:p>
            <a:pPr/>
            <a:r>
              <a:t>The common ones to know are</a:t>
            </a:r>
          </a:p>
          <a:p>
            <a:pPr lvl="1"/>
            <a:r>
              <a:t>-0 for base stations</a:t>
            </a:r>
          </a:p>
          <a:p>
            <a:pPr lvl="1"/>
            <a:r>
              <a:t>-7 for HTs</a:t>
            </a:r>
          </a:p>
          <a:p>
            <a:pPr lvl="1"/>
            <a:r>
              <a:t>-9 for mobile</a:t>
            </a:r>
          </a:p>
          <a:p>
            <a:pPr lvl="1"/>
            <a:r>
              <a:t>Example: AD6QF-7</a:t>
            </a:r>
          </a:p>
        </p:txBody>
      </p:sp>
      <p:sp>
        <p:nvSpPr>
          <p:cNvPr id="198" name="Slide Number"/>
          <p:cNvSpPr txBox="1"/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What’s needed?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What’s needed?</a:t>
            </a:r>
          </a:p>
        </p:txBody>
      </p:sp>
      <p:sp>
        <p:nvSpPr>
          <p:cNvPr id="201" name="To observ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 observe</a:t>
            </a:r>
          </a:p>
          <a:p>
            <a:pPr lvl="1"/>
            <a:r>
              <a:rPr u="sng">
                <a:hlinkClick r:id="rId2" invalidUrl="" action="" tgtFrame="" tooltip="" history="1" highlightClick="0" endSnd="0"/>
              </a:rPr>
              <a:t>aprs.fi</a:t>
            </a:r>
          </a:p>
          <a:p>
            <a:pPr lvl="1"/>
            <a:r>
              <a:rPr u="sng">
                <a:hlinkClick r:id="rId3" invalidUrl="" action="" tgtFrame="" tooltip="" history="1" highlightClick="0" endSnd="0"/>
              </a:rPr>
              <a:t>aprsdirect.com</a:t>
            </a:r>
          </a:p>
          <a:p>
            <a:pPr/>
            <a:r>
              <a:t>To participate</a:t>
            </a:r>
          </a:p>
          <a:p>
            <a:pPr lvl="1"/>
            <a:r>
              <a:t>radio, TNC, computer or tablet</a:t>
            </a:r>
          </a:p>
          <a:p>
            <a:pPr lvl="1"/>
            <a:r>
              <a:t>cellphone or tablet w/app</a:t>
            </a:r>
          </a:p>
          <a:p>
            <a:pPr lvl="1"/>
            <a:r>
              <a:t>APRS capable radio</a:t>
            </a:r>
          </a:p>
        </p:txBody>
      </p:sp>
      <p:sp>
        <p:nvSpPr>
          <p:cNvPr id="202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pic>
        <p:nvPicPr>
          <p:cNvPr id="203" name="DCE2EE8E-9EFB-41B8-8E1C-D2E0B7D05B62_1_101_o.jpeg" descr="DCE2EE8E-9EFB-41B8-8E1C-D2E0B7D05B62_1_101_o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866886" y="116802"/>
            <a:ext cx="6337527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Slide Number"/>
          <p:cNvSpPr txBox="1"/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Beaconing vs. messag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Beaconing vs. messages</a:t>
            </a:r>
          </a:p>
        </p:txBody>
      </p:sp>
      <p:sp>
        <p:nvSpPr>
          <p:cNvPr id="207" name="Beaconing is a broadcast…"/>
          <p:cNvSpPr txBox="1"/>
          <p:nvPr>
            <p:ph type="body" sz="half" idx="1"/>
          </p:nvPr>
        </p:nvSpPr>
        <p:spPr>
          <a:xfrm>
            <a:off x="1206500" y="4194815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Beaconing is a broadcast</a:t>
            </a:r>
          </a:p>
          <a:p>
            <a:pPr lvl="1"/>
            <a:r>
              <a:t>Contains information of interest to the general recipient</a:t>
            </a:r>
          </a:p>
          <a:p>
            <a:pPr lvl="1"/>
            <a:r>
              <a:t>Location, beacon status text, wx information, telemetry </a:t>
            </a:r>
          </a:p>
        </p:txBody>
      </p:sp>
      <p:sp>
        <p:nvSpPr>
          <p:cNvPr id="208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pic>
        <p:nvPicPr>
          <p:cNvPr id="209" name="0FCBB3CB-1A98-4A11-AC7C-1B62962DC596_1_101_o.jpeg" descr="0FCBB3CB-1A98-4A11-AC7C-1B62962DC596_1_101_o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15196" y="116802"/>
            <a:ext cx="6337528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40CCEF2E-720A-4560-B41C-C3F5F57EA652_1_101_o.jpeg" descr="40CCEF2E-720A-4560-B41C-C3F5F57EA652_1_101_o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59061" y="116802"/>
            <a:ext cx="6337528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Beaconing vs. messag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Beaconing vs. messages</a:t>
            </a:r>
          </a:p>
        </p:txBody>
      </p:sp>
      <p:sp>
        <p:nvSpPr>
          <p:cNvPr id="214" name="Messages are station-to-station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Messages are station-to-station</a:t>
            </a:r>
          </a:p>
          <a:p>
            <a:pPr/>
            <a:r>
              <a:t>But are not private (still packets)</a:t>
            </a:r>
          </a:p>
          <a:p>
            <a:pPr/>
            <a:r>
              <a:t>If station A has beaconed recently, it will be known to the APRS-IS network</a:t>
            </a:r>
          </a:p>
          <a:p>
            <a:pPr/>
            <a:r>
              <a:t>If station B sends a message to station A, the APRS-IS network will route the message to the last iGate that heard station B</a:t>
            </a:r>
          </a:p>
        </p:txBody>
      </p:sp>
      <p:sp>
        <p:nvSpPr>
          <p:cNvPr id="215" name="APRS"/>
          <p:cNvSpPr txBox="1"/>
          <p:nvPr>
            <p:ph type="title"/>
          </p:nvPr>
        </p:nvSpPr>
        <p:spPr>
          <a:xfrm>
            <a:off x="1206500" y="1074605"/>
            <a:ext cx="9779000" cy="1435101"/>
          </a:xfrm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pic>
        <p:nvPicPr>
          <p:cNvPr id="216" name="DABD13FA-6A16-46D8-ABC3-F720EFE1D514.jpeg" descr="DABD13FA-6A16-46D8-ABC3-F720EFE1D514.jpeg"/>
          <p:cNvPicPr>
            <a:picLocks noChangeAspect="1"/>
          </p:cNvPicPr>
          <p:nvPr/>
        </p:nvPicPr>
        <p:blipFill>
          <a:blip r:embed="rId2">
            <a:extLst/>
          </a:blip>
          <a:srcRect l="0" t="11567" r="0" b="11567"/>
          <a:stretch>
            <a:fillRect/>
          </a:stretch>
        </p:blipFill>
        <p:spPr>
          <a:xfrm>
            <a:off x="12192000" y="1263848"/>
            <a:ext cx="10916874" cy="11188205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APRS-capable radio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APRS-capable radios</a:t>
            </a:r>
          </a:p>
        </p:txBody>
      </p:sp>
      <p:sp>
        <p:nvSpPr>
          <p:cNvPr id="220" name="Stand-alone (built-in TNC)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24255" indent="-524255" defTabSz="2096971">
              <a:spcBef>
                <a:spcPts val="3800"/>
              </a:spcBef>
              <a:defRPr sz="4128"/>
            </a:pPr>
            <a:r>
              <a:t>Stand-alone (built-in TNC)</a:t>
            </a:r>
          </a:p>
          <a:p>
            <a:pPr lvl="1" marL="1048511" indent="-524255" defTabSz="2096971">
              <a:spcBef>
                <a:spcPts val="3800"/>
              </a:spcBef>
              <a:defRPr sz="4128"/>
            </a:pPr>
            <a:r>
              <a:t>Kenwood TH-d7, d72, d74</a:t>
            </a:r>
          </a:p>
          <a:p>
            <a:pPr lvl="1" marL="1048511" indent="-524255" defTabSz="2096971">
              <a:spcBef>
                <a:spcPts val="3800"/>
              </a:spcBef>
              <a:defRPr sz="4128"/>
            </a:pPr>
            <a:r>
              <a:t>Kenwood TM-700, 710G</a:t>
            </a:r>
          </a:p>
          <a:p>
            <a:pPr lvl="1" marL="1048511" indent="-524255" defTabSz="2096971">
              <a:spcBef>
                <a:spcPts val="3800"/>
              </a:spcBef>
              <a:defRPr sz="4128"/>
            </a:pPr>
            <a:r>
              <a:t>Yaesu FT-8, FT1DR, FT2DR, FT3DR</a:t>
            </a:r>
          </a:p>
          <a:p>
            <a:pPr lvl="1" marL="1048511" indent="-524255" defTabSz="2096971">
              <a:spcBef>
                <a:spcPts val="3800"/>
              </a:spcBef>
              <a:defRPr sz="4128"/>
            </a:pPr>
            <a:r>
              <a:t>Yaesu FTM-100, 300, 350, 400</a:t>
            </a:r>
          </a:p>
          <a:p>
            <a:pPr lvl="1" marL="1048511" indent="-524255" defTabSz="2096971">
              <a:spcBef>
                <a:spcPts val="3800"/>
              </a:spcBef>
              <a:defRPr sz="4128"/>
            </a:pPr>
            <a:r>
              <a:t>Icom has some DPRS radios that send APRS to the internet but do not use analog rf digis</a:t>
            </a:r>
          </a:p>
          <a:p>
            <a:pPr lvl="1" marL="1048511" indent="-524255" defTabSz="2096971">
              <a:spcBef>
                <a:spcPts val="3800"/>
              </a:spcBef>
              <a:defRPr sz="4128"/>
            </a:pPr>
            <a:r>
              <a:t>There are others</a:t>
            </a:r>
          </a:p>
        </p:txBody>
      </p:sp>
      <p:sp>
        <p:nvSpPr>
          <p:cNvPr id="221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pic>
        <p:nvPicPr>
          <p:cNvPr id="222" name="FT-2DR.jpg" descr="FT-2D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28870" y="1579229"/>
            <a:ext cx="5418874" cy="4064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u.jpeg" descr="iu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30405" y="8825942"/>
            <a:ext cx="2492681" cy="43852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u.jpeg" descr="iu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345415" y="9877025"/>
            <a:ext cx="6019801" cy="4000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s-l640.jpg" descr="s-l640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864314" y="411475"/>
            <a:ext cx="8128001" cy="5422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u.jpeg" descr="iu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316991" y="1159427"/>
            <a:ext cx="2646301" cy="6090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Screen Shot 2020-12-16 at 2.15.07 PM.png" descr="Screen Shot 2020-12-16 at 2.15.07 PM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3220996" y="5561981"/>
            <a:ext cx="6834624" cy="56296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s-l300.jpg" descr="s-l300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0313324" y="5617229"/>
            <a:ext cx="5000035" cy="3750026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Other solution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Other solutions</a:t>
            </a:r>
          </a:p>
        </p:txBody>
      </p:sp>
      <p:sp>
        <p:nvSpPr>
          <p:cNvPr id="232" name="Mobilnkd 2 ($65) + Computer w/bluetooth or Android device + radio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Mobilnkd</a:t>
            </a:r>
            <a:r>
              <a:t> 2 ($65) + Computer w/bluetooth or Android device + radio</a:t>
            </a:r>
          </a:p>
          <a:p>
            <a:pPr/>
            <a:r>
              <a:t>Moblinkd 3 ($120) + Computer or iOS device (or Android device) + radio</a:t>
            </a:r>
          </a:p>
          <a:p>
            <a:pPr/>
            <a:r>
              <a:t>Better than an APRS-capable HT due to detailed map on tablet, computer, or cellphone</a:t>
            </a:r>
          </a:p>
        </p:txBody>
      </p:sp>
      <p:pic>
        <p:nvPicPr>
          <p:cNvPr id="233" name="DABD13FA-6A16-46D8-ABC3-F720EFE1D514.jpeg" descr="DABD13FA-6A16-46D8-ABC3-F720EFE1D514.jpeg"/>
          <p:cNvPicPr>
            <a:picLocks noChangeAspect="1"/>
          </p:cNvPicPr>
          <p:nvPr>
            <p:ph type="pic" idx="22"/>
          </p:nvPr>
        </p:nvPicPr>
        <p:blipFill>
          <a:blip r:embed="rId3">
            <a:extLst/>
          </a:blip>
          <a:srcRect l="0" t="11567" r="0" b="11567"/>
          <a:stretch>
            <a:fillRect/>
          </a:stretch>
        </p:blipFill>
        <p:spPr>
          <a:xfrm>
            <a:off x="12192000" y="1263848"/>
            <a:ext cx="10916874" cy="11188205"/>
          </a:xfrm>
          <a:prstGeom prst="rect">
            <a:avLst/>
          </a:prstGeom>
        </p:spPr>
      </p:pic>
      <p:sp>
        <p:nvSpPr>
          <p:cNvPr id="234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sp>
        <p:nvSpPr>
          <p:cNvPr id="2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Non-rf solution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Non-rf solutions</a:t>
            </a:r>
          </a:p>
        </p:txBody>
      </p:sp>
      <p:sp>
        <p:nvSpPr>
          <p:cNvPr id="238" name="aprs.fi app for iOS ($7+)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aprs.fi app</a:t>
            </a:r>
            <a:r>
              <a:t> for iOS ($7+)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aprsDroid</a:t>
            </a:r>
            <a:r>
              <a:t> app for android</a:t>
            </a:r>
            <a:br/>
            <a:r>
              <a:t>($5 Google play store or OpenSource supportware)</a:t>
            </a:r>
          </a:p>
        </p:txBody>
      </p:sp>
      <p:sp>
        <p:nvSpPr>
          <p:cNvPr id="239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pic>
        <p:nvPicPr>
          <p:cNvPr id="240" name="Screen Shot 2020-12-16 at 2.18.27 PM.png" descr="Screen Shot 2020-12-16 at 2.18.27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602423" y="1683723"/>
            <a:ext cx="3048001" cy="3073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Screen Shot 2020-12-16 at 2.19.28 PM.png" descr="Screen Shot 2020-12-16 at 2.19.28 P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888173" y="6160936"/>
            <a:ext cx="2476501" cy="2628901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Mobile frequency beaconing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Mobile frequency beaconing</a:t>
            </a:r>
          </a:p>
        </p:txBody>
      </p:sp>
      <p:sp>
        <p:nvSpPr>
          <p:cNvPr id="245" name="This is a way for hams to “find each other” by announcing the frequency they are currently monitoring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91312" indent="-591312" defTabSz="2365188">
              <a:spcBef>
                <a:spcPts val="4300"/>
              </a:spcBef>
              <a:defRPr sz="4656"/>
            </a:pPr>
            <a:r>
              <a:t>This is a way for hams to “find each other” by announcing the frequency they are currently monitoring.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t>The frequency of your VFO A is included in the status text of your beacon. Other hams can see this.</a:t>
            </a:r>
          </a:p>
          <a:p>
            <a:pPr marL="591312" indent="-591312" defTabSz="2365188">
              <a:spcBef>
                <a:spcPts val="4300"/>
              </a:spcBef>
              <a:defRPr sz="4656"/>
            </a:pPr>
            <a:r>
              <a:t>When you receive a station with frequency info included in your beacon you press the TUNE button to switch to that frequency </a:t>
            </a:r>
          </a:p>
        </p:txBody>
      </p:sp>
      <p:sp>
        <p:nvSpPr>
          <p:cNvPr id="246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sp>
        <p:nvSpPr>
          <p:cNvPr id="2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48" name="AB9FXd710list1.jpeg" descr="AB9FXd710list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99336" y="6254379"/>
            <a:ext cx="9440553" cy="45256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Future topics to explore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Future topics to explore</a:t>
            </a:r>
          </a:p>
        </p:txBody>
      </p:sp>
      <p:sp>
        <p:nvSpPr>
          <p:cNvPr id="251" name="What are paths?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are paths?</a:t>
            </a:r>
          </a:p>
          <a:p>
            <a:pPr/>
            <a:r>
              <a:t>What does Wide 1-1 mean?</a:t>
            </a:r>
          </a:p>
          <a:p>
            <a:pPr/>
            <a:r>
              <a:t>How do I send an APRS message to somebody’s email address?</a:t>
            </a:r>
          </a:p>
          <a:p>
            <a:pPr/>
            <a:r>
              <a:t>How do I send and receive aprs messages to SMS?</a:t>
            </a:r>
          </a:p>
          <a:p>
            <a:pPr/>
            <a:r>
              <a:t>What is smart beaconing</a:t>
            </a:r>
          </a:p>
        </p:txBody>
      </p:sp>
      <p:sp>
        <p:nvSpPr>
          <p:cNvPr id="252" name="AP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APRS</a:t>
            </a:r>
          </a:p>
        </p:txBody>
      </p:sp>
      <p:pic>
        <p:nvPicPr>
          <p:cNvPr id="253" name="APRS-2.jpg" descr="APRS-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43398" y="2552700"/>
            <a:ext cx="13004801" cy="8610600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Questions?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2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Where do we go from here?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Where do we go from here?</a:t>
            </a:r>
          </a:p>
        </p:txBody>
      </p:sp>
      <p:sp>
        <p:nvSpPr>
          <p:cNvPr id="2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